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7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5D94F-6C7E-4278-BD91-909EEDD1D57E}" type="datetimeFigureOut">
              <a:rPr lang="ko-KR" altLang="en-US" smtClean="0"/>
              <a:pPr/>
              <a:t>2022-04-20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ACD4B-D539-40C1-8D5B-C902250815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ms01@okf.or.kr" TargetMode="External"/><Relationship Id="rId2" Type="http://schemas.openxmlformats.org/officeDocument/2006/relationships/hyperlink" Target="http://www.korean.net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366650"/>
              </p:ext>
            </p:extLst>
          </p:nvPr>
        </p:nvGraphicFramePr>
        <p:xfrm>
          <a:off x="341312" y="546102"/>
          <a:ext cx="8479160" cy="40078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5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03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8288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44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200000"/>
                        </a:lnSpc>
                        <a:spcBef>
                          <a:spcPts val="875"/>
                        </a:spcBef>
                      </a:pPr>
                      <a:r>
                        <a:rPr lang="ko-KR" altLang="en-US" sz="1200" b="0" dirty="0" smtClean="0">
                          <a:latin typeface="Adobe Gothic Std L"/>
                          <a:cs typeface="Adobe Gothic Std L"/>
                        </a:rPr>
                        <a:t>개인</a:t>
                      </a:r>
                      <a:endParaRPr sz="1200" dirty="0">
                        <a:latin typeface="Adobe Gothic Std L"/>
                        <a:cs typeface="Adobe Gothic Std L"/>
                      </a:endParaRPr>
                    </a:p>
                  </a:txBody>
                  <a:tcPr marL="0" marR="0" marT="0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50" dirty="0" smtClean="0">
                        <a:latin typeface="Times New Roman"/>
                        <a:cs typeface="Times New Roman"/>
                      </a:endParaRPr>
                    </a:p>
                    <a:p>
                      <a:pPr marL="340360">
                        <a:lnSpc>
                          <a:spcPct val="100000"/>
                        </a:lnSpc>
                        <a:tabLst>
                          <a:tab pos="2166620" algn="l"/>
                          <a:tab pos="4330700" algn="l"/>
                          <a:tab pos="6688455" algn="l"/>
                        </a:tabLst>
                      </a:pPr>
                      <a:r>
                        <a:rPr sz="800" b="1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1	2	3	4</a:t>
                      </a:r>
                      <a:endParaRPr sz="800" dirty="0" smtClean="0">
                        <a:latin typeface="Malgun Gothic"/>
                        <a:cs typeface="Malgun Gothic"/>
                      </a:endParaRPr>
                    </a:p>
                    <a:p>
                      <a:pPr marL="577215">
                        <a:lnSpc>
                          <a:spcPts val="1100"/>
                        </a:lnSpc>
                        <a:spcBef>
                          <a:spcPts val="200"/>
                        </a:spcBef>
                        <a:tabLst>
                          <a:tab pos="2473325" algn="l"/>
                        </a:tabLst>
                      </a:pPr>
                      <a:r>
                        <a:rPr sz="1050" b="0" spc="-5" dirty="0" smtClean="0">
                          <a:latin typeface="Adobe Gothic Std L"/>
                          <a:cs typeface="Adobe Gothic Std L"/>
                        </a:rPr>
                        <a:t>	</a:t>
                      </a:r>
                      <a:endParaRPr sz="1050" b="0" dirty="0">
                        <a:latin typeface="Adobe Gothic Std L"/>
                        <a:cs typeface="Adobe Gothic Std L"/>
                      </a:endParaRPr>
                    </a:p>
                  </a:txBody>
                  <a:tcPr marL="0" marR="0" marT="0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749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sz="1000" b="1" dirty="0" smtClean="0">
                          <a:latin typeface="Malgun Gothic"/>
                          <a:cs typeface="Malgun Gothic"/>
                        </a:rPr>
                        <a:t>1</a:t>
                      </a:r>
                      <a:endParaRPr sz="1000" dirty="0">
                        <a:latin typeface="Malgun Gothic"/>
                        <a:cs typeface="Malgun Gothic"/>
                      </a:endParaRPr>
                    </a:p>
                  </a:txBody>
                  <a:tcPr marL="0" marR="0" marT="0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50000"/>
                        </a:lnSpc>
                        <a:spcBef>
                          <a:spcPts val="635"/>
                        </a:spcBef>
                      </a:pPr>
                      <a:r>
                        <a:rPr sz="1000" b="1" spc="-5" dirty="0">
                          <a:latin typeface="Malgun Gothic"/>
                          <a:cs typeface="Malgun Gothic"/>
                        </a:rPr>
                        <a:t>코리안넷</a:t>
                      </a:r>
                      <a:r>
                        <a:rPr sz="1000" b="1" spc="-5" dirty="0">
                          <a:solidFill>
                            <a:srgbClr val="006FC0"/>
                          </a:solidFill>
                          <a:latin typeface="Malgun Gothic"/>
                          <a:cs typeface="Malgun Gothic"/>
                        </a:rPr>
                        <a:t>(</a:t>
                      </a:r>
                      <a:r>
                        <a:rPr sz="1000" b="1" u="sng" spc="-5" dirty="0">
                          <a:solidFill>
                            <a:srgbClr val="CCCCFF"/>
                          </a:solidFill>
                          <a:uFill>
                            <a:solidFill>
                              <a:srgbClr val="CCCCFF"/>
                            </a:solidFill>
                          </a:uFill>
                          <a:latin typeface="Malgun Gothic"/>
                          <a:cs typeface="Malgun Gothic"/>
                          <a:hlinkClick r:id="rId2"/>
                        </a:rPr>
                        <a:t>www.korean.net</a:t>
                      </a:r>
                      <a:r>
                        <a:rPr sz="1000" b="1" spc="-5" dirty="0" smtClean="0">
                          <a:solidFill>
                            <a:srgbClr val="006FC0"/>
                          </a:solidFill>
                          <a:latin typeface="Malgun Gothic"/>
                          <a:cs typeface="Malgun Gothic"/>
                        </a:rPr>
                        <a:t>)</a:t>
                      </a:r>
                      <a:r>
                        <a:rPr lang="en-US" sz="1000" b="1" spc="-5" dirty="0" smtClean="0">
                          <a:solidFill>
                            <a:srgbClr val="006FC0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lang="ko-KR" altLang="en-US" sz="1000" b="1" spc="-5" dirty="0" smtClean="0">
                          <a:solidFill>
                            <a:srgbClr val="006FC0"/>
                          </a:solidFill>
                          <a:latin typeface="Malgun Gothic"/>
                          <a:cs typeface="Malgun Gothic"/>
                        </a:rPr>
                        <a:t>접속 및 개인 </a:t>
                      </a:r>
                      <a:r>
                        <a:rPr lang="en-US" altLang="ko-KR" sz="1000" b="1" spc="-5" dirty="0" err="1" smtClean="0">
                          <a:solidFill>
                            <a:srgbClr val="006FC0"/>
                          </a:solidFill>
                          <a:latin typeface="Malgun Gothic"/>
                          <a:cs typeface="Malgun Gothic"/>
                        </a:rPr>
                        <a:t>ID</a:t>
                      </a:r>
                      <a:r>
                        <a:rPr sz="1000" b="1" spc="-10" dirty="0" err="1" smtClean="0">
                          <a:latin typeface="Malgun Gothic"/>
                          <a:cs typeface="Malgun Gothic"/>
                        </a:rPr>
                        <a:t>로그인</a:t>
                      </a:r>
                      <a:endParaRPr sz="1000" dirty="0" smtClean="0">
                        <a:latin typeface="Malgun Gothic"/>
                        <a:cs typeface="Malgun Gothic"/>
                      </a:endParaRPr>
                    </a:p>
                    <a:p>
                      <a:pPr marL="177800">
                        <a:lnSpc>
                          <a:spcPct val="150000"/>
                        </a:lnSpc>
                        <a:spcBef>
                          <a:spcPts val="240"/>
                        </a:spcBef>
                      </a:pPr>
                      <a:r>
                        <a:rPr sz="1000" b="1" spc="-5" dirty="0" smtClean="0">
                          <a:latin typeface="Malgun Gothic"/>
                          <a:cs typeface="Malgun Gothic"/>
                        </a:rPr>
                        <a:t>※ 기 </a:t>
                      </a:r>
                      <a:r>
                        <a:rPr sz="1000" b="1" spc="-5" dirty="0" err="1" smtClean="0">
                          <a:latin typeface="Malgun Gothic"/>
                          <a:cs typeface="Malgun Gothic"/>
                        </a:rPr>
                        <a:t>가입</a:t>
                      </a:r>
                      <a:r>
                        <a:rPr lang="ko-KR" altLang="en-US" sz="1000" b="1" spc="-5" dirty="0" smtClean="0">
                          <a:latin typeface="Malgun Gothic"/>
                          <a:cs typeface="Malgun Gothic"/>
                        </a:rPr>
                        <a:t>자</a:t>
                      </a:r>
                      <a:r>
                        <a:rPr sz="1000" b="1" spc="-5" dirty="0" smtClean="0">
                          <a:latin typeface="Malgun Gothic"/>
                          <a:cs typeface="Malgun Gothic"/>
                        </a:rPr>
                        <a:t>는 </a:t>
                      </a:r>
                      <a:r>
                        <a:rPr sz="1000" b="1" spc="-5" dirty="0" err="1" smtClean="0">
                          <a:latin typeface="Malgun Gothic"/>
                          <a:cs typeface="Malgun Gothic"/>
                        </a:rPr>
                        <a:t>사용중인</a:t>
                      </a:r>
                      <a:r>
                        <a:rPr sz="1000" b="1" spc="-5" dirty="0" smtClean="0">
                          <a:latin typeface="Malgun Gothic"/>
                          <a:cs typeface="Malgun Gothic"/>
                        </a:rPr>
                        <a:t> ID/PW</a:t>
                      </a:r>
                      <a:r>
                        <a:rPr sz="1000" b="1" spc="70" dirty="0" smtClean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000" b="1" spc="-5" dirty="0" err="1" smtClean="0">
                          <a:latin typeface="Malgun Gothic"/>
                          <a:cs typeface="Malgun Gothic"/>
                        </a:rPr>
                        <a:t>사용</a:t>
                      </a:r>
                      <a:endParaRPr sz="1000" dirty="0">
                        <a:latin typeface="Malgun Gothic"/>
                        <a:cs typeface="Malgun Gothic"/>
                      </a:endParaRPr>
                    </a:p>
                  </a:txBody>
                  <a:tcPr marL="0" marR="0" marT="80645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187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15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5" dirty="0">
                          <a:latin typeface="Malgun Gothic"/>
                          <a:cs typeface="Malgun Gothic"/>
                        </a:rPr>
                        <a:t>2.1</a:t>
                      </a:r>
                      <a:endParaRPr sz="1000" dirty="0">
                        <a:latin typeface="Malgun Gothic"/>
                        <a:cs typeface="Malgun Gothic"/>
                      </a:endParaRPr>
                    </a:p>
                  </a:txBody>
                  <a:tcPr marL="0" marR="0" marT="1905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200000"/>
                        </a:lnSpc>
                        <a:spcBef>
                          <a:spcPts val="455"/>
                        </a:spcBef>
                      </a:pPr>
                      <a:r>
                        <a:rPr sz="1000" b="1" spc="-5" dirty="0">
                          <a:latin typeface="Malgun Gothic"/>
                          <a:cs typeface="Malgun Gothic"/>
                        </a:rPr>
                        <a:t>코리안넷 메인 &gt; 재외동포지원 &gt; 재단사업 &gt; </a:t>
                      </a:r>
                      <a:r>
                        <a:rPr lang="ko-KR" altLang="en-US" sz="1000" b="1" spc="-5" dirty="0" smtClean="0">
                          <a:latin typeface="Malgun Gothic"/>
                          <a:cs typeface="Malgun Gothic"/>
                        </a:rPr>
                        <a:t>초청</a:t>
                      </a:r>
                      <a:r>
                        <a:rPr sz="1000" b="1" spc="-5" dirty="0" err="1" smtClean="0">
                          <a:latin typeface="Malgun Gothic"/>
                          <a:cs typeface="Malgun Gothic"/>
                        </a:rPr>
                        <a:t>사업</a:t>
                      </a:r>
                      <a:r>
                        <a:rPr sz="1000" b="1" spc="-5" dirty="0" smtClean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000" b="1" spc="-5" dirty="0">
                          <a:latin typeface="Malgun Gothic"/>
                          <a:cs typeface="Malgun Gothic"/>
                        </a:rPr>
                        <a:t>&gt; 해당사업 선택 후 하단의 “신청하기” </a:t>
                      </a:r>
                      <a:r>
                        <a:rPr sz="1000" b="1" spc="-5" dirty="0" err="1">
                          <a:latin typeface="Malgun Gothic"/>
                          <a:cs typeface="Malgun Gothic"/>
                        </a:rPr>
                        <a:t>버튼</a:t>
                      </a:r>
                      <a:r>
                        <a:rPr sz="1000" b="1" spc="180" dirty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000" b="1" spc="-5" dirty="0" smtClean="0">
                          <a:latin typeface="Malgun Gothic"/>
                          <a:cs typeface="Malgun Gothic"/>
                        </a:rPr>
                        <a:t>클</a:t>
                      </a:r>
                      <a:r>
                        <a:rPr lang="ko-KR" altLang="en-US" sz="1000" b="1" spc="-5" dirty="0" err="1" smtClean="0">
                          <a:latin typeface="Malgun Gothic"/>
                          <a:cs typeface="Malgun Gothic"/>
                        </a:rPr>
                        <a:t>릭</a:t>
                      </a:r>
                      <a:endParaRPr sz="200" dirty="0">
                        <a:latin typeface="Malgun Gothic"/>
                        <a:cs typeface="Malgun Gothic"/>
                      </a:endParaRPr>
                    </a:p>
                  </a:txBody>
                  <a:tcPr marL="0" marR="0" marT="57785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8375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690"/>
                        </a:spcBef>
                      </a:pPr>
                      <a:r>
                        <a:rPr sz="1000" b="1" spc="-5" dirty="0">
                          <a:latin typeface="Malgun Gothic"/>
                          <a:cs typeface="Malgun Gothic"/>
                        </a:rPr>
                        <a:t>2.2</a:t>
                      </a:r>
                      <a:endParaRPr sz="1000" dirty="0">
                        <a:latin typeface="Malgun Gothic"/>
                        <a:cs typeface="Malgun Gothic"/>
                      </a:endParaRPr>
                    </a:p>
                  </a:txBody>
                  <a:tcPr marL="0" marR="0" marT="0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50000"/>
                        </a:lnSpc>
                        <a:spcBef>
                          <a:spcPts val="350"/>
                        </a:spcBef>
                      </a:pP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신청서 작성 시 임시저장이 가능하니 수시로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“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임시저장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”,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모든 필수항목 입력완료 후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“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저장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”</a:t>
                      </a:r>
                    </a:p>
                    <a:p>
                      <a:pPr marL="91440">
                        <a:lnSpc>
                          <a:spcPct val="150000"/>
                        </a:lnSpc>
                        <a:spcBef>
                          <a:spcPts val="350"/>
                        </a:spcBef>
                      </a:pPr>
                      <a:r>
                        <a:rPr 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 -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제출기한 내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“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신청완료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”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상태 이전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(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저장상태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)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까지는 신청서 수정이 가능</a:t>
                      </a:r>
                      <a:endParaRPr lang="en-US" altLang="ko-KR" sz="1000" b="1" dirty="0" smtClean="0">
                        <a:latin typeface="맑은 고딕" pitchFamily="50" charset="-127"/>
                        <a:ea typeface="맑은 고딕" pitchFamily="50" charset="-127"/>
                        <a:cs typeface="Malgun Gothic"/>
                      </a:endParaRPr>
                    </a:p>
                    <a:p>
                      <a:pPr marL="91440">
                        <a:lnSpc>
                          <a:spcPct val="150000"/>
                        </a:lnSpc>
                        <a:spcBef>
                          <a:spcPts val="350"/>
                        </a:spcBef>
                      </a:pPr>
                      <a:r>
                        <a:rPr 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   (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로그인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&gt; </a:t>
                      </a:r>
                      <a:r>
                        <a:rPr lang="ko-KR" altLang="en-US" sz="1000" b="1" dirty="0" err="1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마이페이지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&gt;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사업신청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&gt;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사업신청 관리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&gt;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재단사업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&gt;</a:t>
                      </a:r>
                      <a:r>
                        <a:rPr lang="ko-KR" altLang="en-US" sz="1000" b="1" baseline="0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 신청한 </a:t>
                      </a:r>
                      <a:r>
                        <a:rPr lang="ko-KR" altLang="en-US" sz="1000" b="1" baseline="0" dirty="0" err="1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사업명</a:t>
                      </a:r>
                      <a:r>
                        <a:rPr lang="ko-KR" altLang="en-US" sz="1000" b="1" baseline="0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 선택 후 하단의 </a:t>
                      </a:r>
                      <a:r>
                        <a:rPr lang="en-US" altLang="ko-KR" sz="1000" b="1" baseline="0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“</a:t>
                      </a:r>
                      <a:r>
                        <a:rPr lang="ko-KR" altLang="en-US" sz="1000" b="1" baseline="0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수정</a:t>
                      </a:r>
                      <a:r>
                        <a:rPr lang="en-US" altLang="ko-KR" sz="1000" b="1" baseline="0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” </a:t>
                      </a:r>
                      <a:r>
                        <a:rPr lang="ko-KR" altLang="en-US" sz="1000" b="1" baseline="0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버튼 클릭</a:t>
                      </a:r>
                      <a:endParaRPr sz="1000" b="1" dirty="0">
                        <a:latin typeface="맑은 고딕" pitchFamily="50" charset="-127"/>
                        <a:ea typeface="맑은 고딕" pitchFamily="50" charset="-127"/>
                        <a:cs typeface="Malgun Gothic"/>
                      </a:endParaRPr>
                    </a:p>
                  </a:txBody>
                  <a:tcPr marL="0" marR="0" marT="44450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29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25"/>
                        </a:spcBef>
                      </a:pPr>
                      <a:endParaRPr sz="95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Malgun Gothic"/>
                          <a:cs typeface="Malgun Gothic"/>
                        </a:rPr>
                        <a:t>3</a:t>
                      </a:r>
                      <a:endParaRPr sz="1000" dirty="0">
                        <a:latin typeface="Malgun Gothic"/>
                        <a:cs typeface="Malgun Gothic"/>
                      </a:endParaRPr>
                    </a:p>
                  </a:txBody>
                  <a:tcPr marL="0" marR="0" marT="3175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50000"/>
                        </a:lnSpc>
                        <a:spcBef>
                          <a:spcPts val="350"/>
                        </a:spcBef>
                      </a:pP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저장된 신청서를 최종확인 후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“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신청완료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”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버튼 클릭 후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“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출력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”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버튼이 생성되면 클릭하여 신청서를 출력</a:t>
                      </a:r>
                      <a:endParaRPr lang="en-US" altLang="ko-KR" sz="1000" b="1" dirty="0" smtClean="0">
                        <a:latin typeface="맑은 고딕" pitchFamily="50" charset="-127"/>
                        <a:ea typeface="맑은 고딕" pitchFamily="50" charset="-127"/>
                        <a:cs typeface="Malgun Gothic"/>
                      </a:endParaRPr>
                    </a:p>
                    <a:p>
                      <a:pPr marL="91440">
                        <a:lnSpc>
                          <a:spcPct val="150000"/>
                        </a:lnSpc>
                        <a:spcBef>
                          <a:spcPts val="350"/>
                        </a:spcBef>
                      </a:pPr>
                      <a:r>
                        <a:rPr 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 -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로그인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&gt; </a:t>
                      </a:r>
                      <a:r>
                        <a:rPr lang="ko-KR" altLang="en-US" sz="1000" b="1" dirty="0" err="1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마이페이지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&gt;</a:t>
                      </a:r>
                      <a:r>
                        <a:rPr lang="en-US" altLang="ko-KR" sz="1000" b="1" baseline="0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 </a:t>
                      </a:r>
                      <a:r>
                        <a:rPr lang="ko-KR" altLang="en-US" sz="1000" b="1" baseline="0" dirty="0" smtClean="0">
                          <a:latin typeface="맑은 고딕" pitchFamily="50" charset="-127"/>
                          <a:ea typeface="맑은 고딕" pitchFamily="50" charset="-127"/>
                          <a:cs typeface="Malgun Gothic"/>
                        </a:rPr>
                        <a:t>사업신청 관리에서 제출한 신청서 확인 가능</a:t>
                      </a:r>
                      <a:endParaRPr sz="1000" b="1" dirty="0">
                        <a:latin typeface="맑은 고딕" pitchFamily="50" charset="-127"/>
                        <a:ea typeface="맑은 고딕" pitchFamily="50" charset="-127"/>
                        <a:cs typeface="Malgun Gothic"/>
                      </a:endParaRPr>
                    </a:p>
                  </a:txBody>
                  <a:tcPr marL="0" marR="0" marT="44450" marB="0">
                    <a:lnL w="6350">
                      <a:solidFill>
                        <a:srgbClr val="959595"/>
                      </a:solidFill>
                      <a:prstDash val="solid"/>
                    </a:lnL>
                    <a:lnR w="6350">
                      <a:solidFill>
                        <a:srgbClr val="959595"/>
                      </a:solidFill>
                      <a:prstDash val="solid"/>
                    </a:lnR>
                    <a:lnT w="6350">
                      <a:solidFill>
                        <a:srgbClr val="959595"/>
                      </a:solidFill>
                      <a:prstDash val="solid"/>
                    </a:lnT>
                    <a:lnB w="6350">
                      <a:solidFill>
                        <a:srgbClr val="95959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" name="object 3"/>
          <p:cNvSpPr/>
          <p:nvPr/>
        </p:nvSpPr>
        <p:spPr>
          <a:xfrm>
            <a:off x="344487" y="4653136"/>
            <a:ext cx="8475985" cy="2016224"/>
          </a:xfrm>
          <a:custGeom>
            <a:avLst/>
            <a:gdLst/>
            <a:ahLst/>
            <a:cxnLst/>
            <a:rect l="l" t="t" r="r" b="b"/>
            <a:pathLst>
              <a:path w="9144000" h="1871979">
                <a:moveTo>
                  <a:pt x="0" y="1871599"/>
                </a:moveTo>
                <a:lnTo>
                  <a:pt x="9144000" y="1871599"/>
                </a:lnTo>
                <a:lnTo>
                  <a:pt x="9144000" y="0"/>
                </a:lnTo>
                <a:lnTo>
                  <a:pt x="0" y="0"/>
                </a:lnTo>
                <a:lnTo>
                  <a:pt x="0" y="1871599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5"/>
          <p:cNvSpPr/>
          <p:nvPr/>
        </p:nvSpPr>
        <p:spPr>
          <a:xfrm>
            <a:off x="487362" y="4977028"/>
            <a:ext cx="5329555" cy="684220"/>
          </a:xfrm>
          <a:custGeom>
            <a:avLst/>
            <a:gdLst/>
            <a:ahLst/>
            <a:cxnLst/>
            <a:rect l="l" t="t" r="r" b="b"/>
            <a:pathLst>
              <a:path w="5329555" h="468629">
                <a:moveTo>
                  <a:pt x="0" y="468096"/>
                </a:moveTo>
                <a:lnTo>
                  <a:pt x="5329174" y="468096"/>
                </a:lnTo>
                <a:lnTo>
                  <a:pt x="5329174" y="0"/>
                </a:lnTo>
                <a:lnTo>
                  <a:pt x="0" y="0"/>
                </a:lnTo>
                <a:lnTo>
                  <a:pt x="0" y="468096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6"/>
          <p:cNvSpPr/>
          <p:nvPr/>
        </p:nvSpPr>
        <p:spPr>
          <a:xfrm>
            <a:off x="715962" y="5589587"/>
            <a:ext cx="1224280" cy="179705"/>
          </a:xfrm>
          <a:custGeom>
            <a:avLst/>
            <a:gdLst/>
            <a:ahLst/>
            <a:cxnLst/>
            <a:rect l="l" t="t" r="r" b="b"/>
            <a:pathLst>
              <a:path w="1224280" h="179704">
                <a:moveTo>
                  <a:pt x="0" y="179387"/>
                </a:moveTo>
                <a:lnTo>
                  <a:pt x="1223962" y="179387"/>
                </a:lnTo>
                <a:lnTo>
                  <a:pt x="1223962" y="0"/>
                </a:lnTo>
                <a:lnTo>
                  <a:pt x="0" y="0"/>
                </a:lnTo>
                <a:lnTo>
                  <a:pt x="0" y="179387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7"/>
          <p:cNvSpPr/>
          <p:nvPr/>
        </p:nvSpPr>
        <p:spPr>
          <a:xfrm>
            <a:off x="487362" y="5804789"/>
            <a:ext cx="5329555" cy="648970"/>
          </a:xfrm>
          <a:custGeom>
            <a:avLst/>
            <a:gdLst/>
            <a:ahLst/>
            <a:cxnLst/>
            <a:rect l="l" t="t" r="r" b="b"/>
            <a:pathLst>
              <a:path w="5329555" h="648970">
                <a:moveTo>
                  <a:pt x="0" y="648398"/>
                </a:moveTo>
                <a:lnTo>
                  <a:pt x="5329174" y="648398"/>
                </a:lnTo>
                <a:lnTo>
                  <a:pt x="5329174" y="0"/>
                </a:lnTo>
                <a:lnTo>
                  <a:pt x="0" y="0"/>
                </a:lnTo>
                <a:lnTo>
                  <a:pt x="0" y="648398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8"/>
          <p:cNvSpPr txBox="1"/>
          <p:nvPr/>
        </p:nvSpPr>
        <p:spPr>
          <a:xfrm>
            <a:off x="323528" y="4725144"/>
            <a:ext cx="9144000" cy="22653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5134">
              <a:lnSpc>
                <a:spcPct val="100000"/>
              </a:lnSpc>
              <a:spcBef>
                <a:spcPts val="105"/>
              </a:spcBef>
            </a:pPr>
            <a:r>
              <a:rPr sz="1000" b="1" spc="-15" dirty="0">
                <a:cs typeface="Adobe Gothic Std L"/>
              </a:rPr>
              <a:t>주의사항</a:t>
            </a:r>
            <a:endParaRPr sz="1000" b="1" dirty="0">
              <a:cs typeface="Adobe Gothic Std L"/>
            </a:endParaRPr>
          </a:p>
          <a:p>
            <a:pPr marL="339090" indent="-105410">
              <a:lnSpc>
                <a:spcPct val="100000"/>
              </a:lnSpc>
              <a:spcBef>
                <a:spcPts val="735"/>
              </a:spcBef>
              <a:buChar char="-"/>
              <a:tabLst>
                <a:tab pos="339725" algn="l"/>
              </a:tabLst>
            </a:pPr>
            <a:r>
              <a:rPr sz="1000" b="1" spc="-5" dirty="0">
                <a:cs typeface="Gulim"/>
              </a:rPr>
              <a:t>온라인 신청 없이 </a:t>
            </a:r>
            <a:r>
              <a:rPr sz="1000" b="1" spc="-30" dirty="0">
                <a:cs typeface="Gulim"/>
              </a:rPr>
              <a:t>공관(오프라인) </a:t>
            </a:r>
            <a:r>
              <a:rPr sz="1000" b="1" spc="-5" dirty="0">
                <a:cs typeface="Gulim"/>
              </a:rPr>
              <a:t>제출만 한 경우 접수</a:t>
            </a:r>
            <a:r>
              <a:rPr sz="1000" b="1" spc="150" dirty="0">
                <a:cs typeface="Gulim"/>
              </a:rPr>
              <a:t> </a:t>
            </a:r>
            <a:r>
              <a:rPr sz="1000" b="1" spc="-10" dirty="0">
                <a:cs typeface="Gulim"/>
              </a:rPr>
              <a:t>불가</a:t>
            </a:r>
            <a:endParaRPr sz="1000" b="1" dirty="0">
              <a:cs typeface="Gulim"/>
            </a:endParaRPr>
          </a:p>
          <a:p>
            <a:pPr marL="339090" indent="-105410">
              <a:lnSpc>
                <a:spcPct val="100000"/>
              </a:lnSpc>
              <a:spcBef>
                <a:spcPts val="600"/>
              </a:spcBef>
              <a:buChar char="-"/>
              <a:tabLst>
                <a:tab pos="339725" algn="l"/>
              </a:tabLst>
            </a:pPr>
            <a:r>
              <a:rPr lang="ko-KR" altLang="en-US" sz="1000" b="1" spc="-5" dirty="0" smtClean="0">
                <a:cs typeface="Gulim"/>
              </a:rPr>
              <a:t>개인</a:t>
            </a:r>
            <a:r>
              <a:rPr sz="1000" b="1" spc="-5" dirty="0" smtClean="0">
                <a:cs typeface="Gulim"/>
              </a:rPr>
              <a:t> </a:t>
            </a:r>
            <a:r>
              <a:rPr sz="1000" b="1" spc="-5" dirty="0">
                <a:cs typeface="Gulim"/>
              </a:rPr>
              <a:t>중복가입을 </a:t>
            </a:r>
            <a:r>
              <a:rPr sz="1000" b="1" spc="-5" dirty="0" err="1">
                <a:cs typeface="Gulim"/>
              </a:rPr>
              <a:t>통한</a:t>
            </a:r>
            <a:r>
              <a:rPr sz="1000" b="1" spc="-5" dirty="0">
                <a:cs typeface="Gulim"/>
              </a:rPr>
              <a:t> </a:t>
            </a:r>
            <a:r>
              <a:rPr sz="1000" b="1" spc="-5" dirty="0" err="1" smtClean="0">
                <a:cs typeface="Gulim"/>
              </a:rPr>
              <a:t>신청</a:t>
            </a:r>
            <a:r>
              <a:rPr sz="1000" b="1" spc="-5" dirty="0" smtClean="0">
                <a:cs typeface="Gulim"/>
              </a:rPr>
              <a:t> </a:t>
            </a:r>
            <a:r>
              <a:rPr sz="1000" b="1" spc="-5" dirty="0">
                <a:cs typeface="Gulim"/>
              </a:rPr>
              <a:t>적발 시 서류탈락 우선 대상으로 선정될 수</a:t>
            </a:r>
            <a:r>
              <a:rPr sz="1000" b="1" spc="220" dirty="0">
                <a:cs typeface="Gulim"/>
              </a:rPr>
              <a:t> </a:t>
            </a:r>
            <a:r>
              <a:rPr sz="1000" b="1" spc="-5" dirty="0" err="1" smtClean="0">
                <a:cs typeface="Gulim"/>
              </a:rPr>
              <a:t>있음</a:t>
            </a:r>
            <a:endParaRPr lang="en-US" sz="1000" b="1" spc="-5" dirty="0" smtClean="0">
              <a:cs typeface="Gulim"/>
            </a:endParaRPr>
          </a:p>
          <a:p>
            <a:pPr marL="339090" indent="-105410">
              <a:spcBef>
                <a:spcPts val="600"/>
              </a:spcBef>
              <a:tabLst>
                <a:tab pos="339725" algn="l"/>
              </a:tabLst>
            </a:pPr>
            <a:r>
              <a:rPr lang="en-US" altLang="ko-KR" sz="1000" b="1" dirty="0" smtClean="0"/>
              <a:t>  ※ </a:t>
            </a:r>
            <a:r>
              <a:rPr lang="ko-KR" altLang="en-US" sz="1000" b="1" dirty="0" smtClean="0"/>
              <a:t>상세 이용방법 및 주요 공지사항은 </a:t>
            </a:r>
            <a:r>
              <a:rPr lang="ko-KR" altLang="en-US" sz="1000" b="1" dirty="0" err="1" smtClean="0"/>
              <a:t>코리아넷을</a:t>
            </a:r>
            <a:r>
              <a:rPr lang="ko-KR" altLang="en-US" sz="1000" b="1" dirty="0" smtClean="0"/>
              <a:t> 통한 안내 예정</a:t>
            </a:r>
          </a:p>
          <a:p>
            <a:pPr marL="339090" indent="-105410">
              <a:lnSpc>
                <a:spcPct val="100000"/>
              </a:lnSpc>
              <a:spcBef>
                <a:spcPts val="600"/>
              </a:spcBef>
              <a:buChar char="-"/>
              <a:tabLst>
                <a:tab pos="339725" algn="l"/>
              </a:tabLst>
            </a:pPr>
            <a:endParaRPr sz="1000" b="1" dirty="0">
              <a:cs typeface="Gulim"/>
            </a:endParaRPr>
          </a:p>
          <a:p>
            <a:pPr marL="462915">
              <a:lnSpc>
                <a:spcPct val="100000"/>
              </a:lnSpc>
            </a:pPr>
            <a:r>
              <a:rPr sz="1000" b="1" spc="-10" dirty="0" err="1" smtClean="0">
                <a:cs typeface="Adobe Gothic Std L"/>
              </a:rPr>
              <a:t>문의처</a:t>
            </a:r>
            <a:endParaRPr sz="1000" b="1" dirty="0">
              <a:cs typeface="Adobe Gothic Std L"/>
            </a:endParaRPr>
          </a:p>
          <a:p>
            <a:pPr marL="339090" indent="-105410">
              <a:lnSpc>
                <a:spcPct val="100000"/>
              </a:lnSpc>
              <a:spcBef>
                <a:spcPts val="540"/>
              </a:spcBef>
              <a:buChar char="-"/>
              <a:tabLst>
                <a:tab pos="339725" algn="l"/>
              </a:tabLst>
            </a:pPr>
            <a:r>
              <a:rPr sz="1000" b="1" spc="-5" dirty="0">
                <a:cs typeface="Gulim"/>
              </a:rPr>
              <a:t>재외동포재단</a:t>
            </a:r>
            <a:r>
              <a:rPr sz="1000" b="1" spc="20" dirty="0">
                <a:cs typeface="Gulim"/>
              </a:rPr>
              <a:t> </a:t>
            </a:r>
            <a:r>
              <a:rPr sz="1000" b="1" spc="-15" dirty="0">
                <a:cs typeface="Gulim"/>
              </a:rPr>
              <a:t>e-한민족사업부</a:t>
            </a:r>
            <a:endParaRPr sz="1000" b="1" dirty="0">
              <a:cs typeface="Gulim"/>
            </a:endParaRPr>
          </a:p>
          <a:p>
            <a:pPr marL="234315">
              <a:lnSpc>
                <a:spcPct val="100000"/>
              </a:lnSpc>
              <a:spcBef>
                <a:spcPts val="600"/>
              </a:spcBef>
            </a:pPr>
            <a:r>
              <a:rPr sz="1000" spc="-125" dirty="0">
                <a:cs typeface="Gulim"/>
              </a:rPr>
              <a:t>- </a:t>
            </a:r>
            <a:r>
              <a:rPr lang="en-US" sz="1000" b="1" spc="-125" dirty="0" smtClean="0">
                <a:cs typeface="Gulim"/>
              </a:rPr>
              <a:t> </a:t>
            </a:r>
            <a:r>
              <a:rPr sz="1000" b="1" spc="5" dirty="0" smtClean="0">
                <a:cs typeface="Gulim"/>
              </a:rPr>
              <a:t>Tel </a:t>
            </a:r>
            <a:r>
              <a:rPr sz="1000" b="1" spc="-75" dirty="0">
                <a:cs typeface="Gulim"/>
              </a:rPr>
              <a:t>:</a:t>
            </a:r>
            <a:r>
              <a:rPr sz="1000" b="1" spc="-80" dirty="0">
                <a:cs typeface="Gulim"/>
              </a:rPr>
              <a:t> </a:t>
            </a:r>
            <a:r>
              <a:rPr sz="1000" b="1" spc="-25" dirty="0">
                <a:cs typeface="Gulim"/>
              </a:rPr>
              <a:t>+</a:t>
            </a:r>
            <a:r>
              <a:rPr sz="1000" b="1" spc="-25" dirty="0" smtClean="0">
                <a:cs typeface="Gulim"/>
              </a:rPr>
              <a:t>82-64-786-029</a:t>
            </a:r>
            <a:r>
              <a:rPr lang="en-US" sz="1000" b="1" spc="-25" dirty="0" smtClean="0">
                <a:cs typeface="Gulim"/>
              </a:rPr>
              <a:t>2</a:t>
            </a:r>
            <a:endParaRPr sz="1000" b="1" dirty="0">
              <a:cs typeface="Gulim"/>
            </a:endParaRPr>
          </a:p>
          <a:p>
            <a:pPr marL="339090" indent="-105410">
              <a:lnSpc>
                <a:spcPct val="100000"/>
              </a:lnSpc>
              <a:spcBef>
                <a:spcPts val="600"/>
              </a:spcBef>
              <a:buChar char="-"/>
              <a:tabLst>
                <a:tab pos="339725" algn="l"/>
              </a:tabLst>
            </a:pPr>
            <a:r>
              <a:rPr sz="1000" b="1" spc="-30" dirty="0">
                <a:cs typeface="Gulim"/>
              </a:rPr>
              <a:t>E-mail </a:t>
            </a:r>
            <a:r>
              <a:rPr sz="1000" b="1" spc="-75" dirty="0">
                <a:cs typeface="Gulim"/>
              </a:rPr>
              <a:t>:</a:t>
            </a:r>
            <a:r>
              <a:rPr sz="1000" b="1" spc="45" dirty="0">
                <a:cs typeface="Gulim"/>
              </a:rPr>
              <a:t> </a:t>
            </a:r>
            <a:r>
              <a:rPr sz="1000" b="1" spc="-5" dirty="0">
                <a:cs typeface="Gulim"/>
                <a:hlinkClick r:id="rId3"/>
              </a:rPr>
              <a:t>pms01@okf.or.kr</a:t>
            </a:r>
            <a:endParaRPr sz="1000" b="1" dirty="0">
              <a:cs typeface="Gulim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50" dirty="0">
              <a:latin typeface="Gulim"/>
              <a:cs typeface="Gulim"/>
            </a:endParaRPr>
          </a:p>
          <a:p>
            <a:pPr marL="67310" algn="ctr">
              <a:lnSpc>
                <a:spcPct val="100000"/>
              </a:lnSpc>
            </a:pPr>
            <a:r>
              <a:rPr sz="800" spc="-5" dirty="0">
                <a:latin typeface="Malgun Gothic"/>
                <a:cs typeface="Malgun Gothic"/>
              </a:rPr>
              <a:t>-0-</a:t>
            </a:r>
            <a:endParaRPr sz="800" dirty="0">
              <a:latin typeface="Malgun Gothic"/>
              <a:cs typeface="Malgun Gothic"/>
            </a:endParaRPr>
          </a:p>
        </p:txBody>
      </p:sp>
      <p:sp>
        <p:nvSpPr>
          <p:cNvPr id="23" name="object 10"/>
          <p:cNvSpPr/>
          <p:nvPr/>
        </p:nvSpPr>
        <p:spPr>
          <a:xfrm>
            <a:off x="548605" y="5815458"/>
            <a:ext cx="144462" cy="1428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1"/>
          <p:cNvSpPr/>
          <p:nvPr/>
        </p:nvSpPr>
        <p:spPr>
          <a:xfrm>
            <a:off x="0" y="117538"/>
            <a:ext cx="9144000" cy="357505"/>
          </a:xfrm>
          <a:custGeom>
            <a:avLst/>
            <a:gdLst/>
            <a:ahLst/>
            <a:cxnLst/>
            <a:rect l="l" t="t" r="r" b="b"/>
            <a:pathLst>
              <a:path w="9906000" h="357505">
                <a:moveTo>
                  <a:pt x="0" y="357187"/>
                </a:moveTo>
                <a:lnTo>
                  <a:pt x="9906000" y="357187"/>
                </a:lnTo>
                <a:lnTo>
                  <a:pt x="9906000" y="0"/>
                </a:lnTo>
                <a:lnTo>
                  <a:pt x="0" y="0"/>
                </a:lnTo>
                <a:lnTo>
                  <a:pt x="0" y="357187"/>
                </a:lnTo>
                <a:close/>
              </a:path>
            </a:pathLst>
          </a:custGeom>
          <a:solidFill>
            <a:srgbClr val="0099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12"/>
          <p:cNvSpPr txBox="1">
            <a:spLocks/>
          </p:cNvSpPr>
          <p:nvPr/>
        </p:nvSpPr>
        <p:spPr>
          <a:xfrm>
            <a:off x="251520" y="152991"/>
            <a:ext cx="9289031" cy="258404"/>
          </a:xfrm>
          <a:prstGeom prst="rect">
            <a:avLst/>
          </a:prstGeom>
        </p:spPr>
        <p:txBody>
          <a:bodyPr vert="horz" wrap="square" lIns="0" tIns="12065" rIns="0" bIns="0" rtlCol="0" anchor="ctr">
            <a:spAutoFit/>
          </a:bodyPr>
          <a:lstStyle/>
          <a:p>
            <a:pPr marL="12700" marR="0" lvl="0" indent="0" algn="ctr" defTabSz="914400" rtl="0" eaLnBrk="1" fontAlgn="auto" latinLnBrk="1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>
                <a:tab pos="3169285" algn="l"/>
              </a:tabLst>
              <a:defRPr/>
            </a:pPr>
            <a:r>
              <a:rPr kumimoji="0" lang="ko-KR" altLang="en-US" sz="1600" b="0" i="0" u="none" strike="noStrike" kern="1200" cap="none" spc="-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재단 </a:t>
            </a:r>
            <a:r>
              <a:rPr lang="ko-KR" altLang="en-US" sz="1600" spc="-5" dirty="0" smtClean="0">
                <a:latin typeface="+mj-lt"/>
                <a:ea typeface="+mj-ea"/>
                <a:cs typeface="+mj-cs"/>
              </a:rPr>
              <a:t>장학</a:t>
            </a:r>
            <a:r>
              <a:rPr kumimoji="0" lang="ko-KR" altLang="en-US" sz="1600" b="0" i="0" u="none" strike="noStrike" kern="1200" cap="none" spc="-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사업 신청</a:t>
            </a:r>
            <a:r>
              <a:rPr kumimoji="0" lang="en-US" altLang="ko-KR" sz="1600" b="0" i="0" u="none" strike="noStrike" kern="1200" cap="none" spc="-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_</a:t>
            </a:r>
            <a:r>
              <a:rPr kumimoji="0" lang="ko-KR" altLang="en-US" sz="1600" b="0" i="0" u="none" strike="noStrike" kern="1200" cap="none" spc="-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온라인시스템 이용방법</a:t>
            </a:r>
            <a:r>
              <a:rPr kumimoji="0" lang="en-US" altLang="ko-KR" sz="1600" b="0" i="0" u="none" strike="noStrike" kern="1200" cap="none" spc="-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0" lang="ko-KR" altLang="en-US" sz="1600" b="0" i="0" u="none" strike="noStrike" kern="1200" cap="none" spc="-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개인용</a:t>
            </a:r>
            <a:r>
              <a:rPr kumimoji="0" lang="en-US" altLang="ko-KR" sz="1600" b="0" i="0" u="none" strike="noStrike" kern="1200" cap="none" spc="-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en-US" altLang="ko-KR" sz="1600" b="0" i="0" u="none" strike="noStrike" kern="1200" cap="none" spc="-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1547664" y="902027"/>
            <a:ext cx="1296144" cy="576064"/>
          </a:xfrm>
          <a:prstGeom prst="roundRect">
            <a:avLst/>
          </a:prstGeom>
          <a:solidFill>
            <a:schemeClr val="bg1">
              <a:lumMod val="85000"/>
              <a:alpha val="6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spc="-45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개인 </a:t>
            </a:r>
            <a:r>
              <a:rPr lang="en-US" altLang="ko-KR" sz="1000" b="1" spc="-45" dirty="0" smtClean="0">
                <a:solidFill>
                  <a:schemeClr val="tx1"/>
                </a:solidFill>
                <a:latin typeface="Malgun Gothic"/>
                <a:cs typeface="Malgun Gothic"/>
              </a:rPr>
              <a:t>ID</a:t>
            </a:r>
            <a:r>
              <a:rPr lang="en-US" altLang="ko-KR" sz="1000" b="1" spc="-95" dirty="0" smtClean="0">
                <a:solidFill>
                  <a:schemeClr val="tx1"/>
                </a:solidFill>
                <a:latin typeface="Malgun Gothic"/>
                <a:cs typeface="Malgun Gothic"/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  <a:latin typeface="Malgun Gothic"/>
                <a:cs typeface="Malgun Gothic"/>
              </a:rPr>
              <a:t>Log-in</a:t>
            </a:r>
          </a:p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Malgun Gothic"/>
                <a:cs typeface="Malgun Gothic"/>
              </a:rPr>
              <a:t>(www.korean.net)</a:t>
            </a:r>
          </a:p>
        </p:txBody>
      </p:sp>
      <p:sp>
        <p:nvSpPr>
          <p:cNvPr id="29" name="오른쪽 화살표 28"/>
          <p:cNvSpPr/>
          <p:nvPr/>
        </p:nvSpPr>
        <p:spPr>
          <a:xfrm>
            <a:off x="3203848" y="1124744"/>
            <a:ext cx="360040" cy="216024"/>
          </a:xfrm>
          <a:prstGeom prst="rightArrow">
            <a:avLst/>
          </a:prstGeom>
          <a:solidFill>
            <a:schemeClr val="accent1"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오른쪽 화살표 29"/>
          <p:cNvSpPr/>
          <p:nvPr/>
        </p:nvSpPr>
        <p:spPr>
          <a:xfrm>
            <a:off x="5724128" y="1124744"/>
            <a:ext cx="360040" cy="216024"/>
          </a:xfrm>
          <a:prstGeom prst="rightArrow">
            <a:avLst/>
          </a:prstGeom>
          <a:solidFill>
            <a:schemeClr val="accent1"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3923928" y="902027"/>
            <a:ext cx="1440160" cy="576064"/>
          </a:xfrm>
          <a:prstGeom prst="roundRect">
            <a:avLst/>
          </a:prstGeom>
          <a:solidFill>
            <a:schemeClr val="bg1">
              <a:lumMod val="85000"/>
              <a:alpha val="6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해당사업 선택 후 신청서 작성 및 수정</a:t>
            </a:r>
            <a:endParaRPr lang="en-US" altLang="ko-KR" sz="1000" b="1" dirty="0" smtClean="0">
              <a:solidFill>
                <a:schemeClr val="tx1"/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6444208" y="906015"/>
            <a:ext cx="1440160" cy="576064"/>
          </a:xfrm>
          <a:prstGeom prst="roundRect">
            <a:avLst/>
          </a:prstGeom>
          <a:solidFill>
            <a:schemeClr val="bg1">
              <a:lumMod val="85000"/>
              <a:alpha val="6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spc="-10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“</a:t>
            </a:r>
            <a:r>
              <a:rPr lang="ko-KR" altLang="en-US" sz="1000" b="1" spc="-10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신청서</a:t>
            </a:r>
            <a:r>
              <a:rPr lang="en-US" altLang="ko-KR" sz="1000" b="1" spc="-10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”</a:t>
            </a:r>
            <a:r>
              <a:rPr lang="ko-KR" altLang="en-US" sz="1000" b="1" spc="-10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 </a:t>
            </a:r>
            <a:r>
              <a:rPr lang="ko-KR" altLang="en-US" sz="1000" b="1" spc="5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완료</a:t>
            </a:r>
            <a:r>
              <a:rPr lang="ko-KR" altLang="en-US" sz="1000" b="1" spc="-229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 </a:t>
            </a:r>
            <a:r>
              <a:rPr lang="ko-KR" altLang="en-US" sz="1000" b="1" spc="5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후</a:t>
            </a:r>
            <a:r>
              <a:rPr lang="ko-KR" altLang="en-US" sz="1000" b="1" spc="325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 </a:t>
            </a:r>
            <a:r>
              <a:rPr lang="en-US" altLang="ko-KR" sz="1000" b="1" spc="325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“</a:t>
            </a:r>
            <a:r>
              <a:rPr lang="ko-KR" altLang="en-US" sz="1000" b="1" spc="-5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출력</a:t>
            </a:r>
            <a:r>
              <a:rPr lang="en-US" altLang="ko-KR" sz="1000" b="1" spc="-5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”</a:t>
            </a:r>
            <a:r>
              <a:rPr lang="ko-KR" altLang="en-US" sz="1000" b="1" spc="-5" dirty="0" smtClean="0">
                <a:solidFill>
                  <a:schemeClr val="tx1"/>
                </a:solidFill>
                <a:latin typeface="Adobe Gothic Std L"/>
                <a:cs typeface="Adobe Gothic Std L"/>
              </a:rPr>
              <a:t> 버튼 클릭</a:t>
            </a:r>
            <a:endParaRPr lang="en-US" altLang="ko-KR" sz="1000" b="1" dirty="0" smtClean="0">
              <a:solidFill>
                <a:schemeClr val="tx1"/>
              </a:solidFill>
            </a:endParaRPr>
          </a:p>
        </p:txBody>
      </p:sp>
      <p:sp>
        <p:nvSpPr>
          <p:cNvPr id="28" name="object 9"/>
          <p:cNvSpPr/>
          <p:nvPr/>
        </p:nvSpPr>
        <p:spPr>
          <a:xfrm>
            <a:off x="540693" y="4733398"/>
            <a:ext cx="142875" cy="1443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211</Words>
  <Application>Microsoft Office PowerPoint</Application>
  <PresentationFormat>화면 슬라이드 쇼(4:3)</PresentationFormat>
  <Paragraphs>38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Adobe Gothic Std L</vt:lpstr>
      <vt:lpstr>Gulim</vt:lpstr>
      <vt:lpstr>맑은 고딕</vt:lpstr>
      <vt:lpstr>맑은 고딕</vt:lpstr>
      <vt:lpstr>Arial</vt:lpstr>
      <vt:lpstr>Times New Roman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youngmin</dc:creator>
  <cp:lastModifiedBy>김영민</cp:lastModifiedBy>
  <cp:revision>15</cp:revision>
  <dcterms:created xsi:type="dcterms:W3CDTF">2021-02-08T01:02:28Z</dcterms:created>
  <dcterms:modified xsi:type="dcterms:W3CDTF">2022-04-20T01:54:05Z</dcterms:modified>
</cp:coreProperties>
</file>